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1">
                <a:solidFill>
                  <a:srgbClr val="000000"/>
                </a:solidFill>
                <a:latin typeface="Calibri Light"/>
              </a:rPr>
              <a:t>Kliknite da biste uredili stil naslova matrice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2800" b="0" strike="noStrike" spc="-1">
                <a:solidFill>
                  <a:srgbClr val="000000"/>
                </a:solidFill>
                <a:latin typeface="Calibri"/>
              </a:rPr>
              <a:t>Uredite stilove teksta matrice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400" b="0" strike="noStrike" spc="-1">
                <a:solidFill>
                  <a:srgbClr val="000000"/>
                </a:solidFill>
                <a:latin typeface="Calibri"/>
              </a:rPr>
              <a:t>Druga razina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000" b="0" strike="noStrike" spc="-1">
                <a:solidFill>
                  <a:srgbClr val="000000"/>
                </a:solidFill>
                <a:latin typeface="Calibri"/>
              </a:rPr>
              <a:t>Treća razina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Četvrta razina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Peta razina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B577F638-A56F-4668-8045-94F6FABE432C}" type="datetime">
              <a:rPr lang="hr-HR" sz="1200" b="0" strike="noStrike" spc="-1">
                <a:solidFill>
                  <a:srgbClr val="8B8B8B"/>
                </a:solidFill>
                <a:latin typeface="Calibri"/>
              </a:rPr>
              <a:t>26.1.2023.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D4C8522-BE0F-4551-A96D-66F95A6334E0}" type="slidenum">
              <a:rPr lang="hr-H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hr-H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D78D0FF0-D335-4EBA-8F18-0656DF6F18AF}" type="datetime">
              <a:rPr lang="hr-HR" sz="1200" b="0" strike="noStrike" spc="-1">
                <a:solidFill>
                  <a:srgbClr val="8B8B8B"/>
                </a:solidFill>
                <a:latin typeface="Calibri"/>
              </a:rPr>
              <a:t>26.1.2023.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4CFB8FC-92B3-46BE-ADAF-F40F8382D25B}" type="slidenum">
              <a:rPr lang="hr-H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Kliknite za uređivanje formata teksta naslova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Kliknite za uređivanje formata teksta strukture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Druga razina strukture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Treća razina strukture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Četvrta razina strukture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Peta razina strukture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Šesta razina strukture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Sedma razina strukture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9c218fa1-5940-4604-921c-d254452407dc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freepngimg.com/png/92369-control-television-remote-media-controls-streaming-electronics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2880" y="0"/>
            <a:ext cx="12188520" cy="6857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CustomShape 2"/>
          <p:cNvSpPr/>
          <p:nvPr/>
        </p:nvSpPr>
        <p:spPr>
          <a:xfrm flipV="1">
            <a:off x="0" y="-720"/>
            <a:ext cx="7539480" cy="6857640"/>
          </a:xfrm>
          <a:custGeom>
            <a:avLst/>
            <a:gdLst/>
            <a:ahLst/>
            <a:cxnLst/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CustomShape 3"/>
          <p:cNvSpPr/>
          <p:nvPr/>
        </p:nvSpPr>
        <p:spPr>
          <a:xfrm flipV="1">
            <a:off x="0" y="-720"/>
            <a:ext cx="7092720" cy="6857640"/>
          </a:xfrm>
          <a:custGeom>
            <a:avLst/>
            <a:gdLst/>
            <a:ahLst/>
            <a:cxnLst/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TextShape 4"/>
          <p:cNvSpPr txBox="1"/>
          <p:nvPr/>
        </p:nvSpPr>
        <p:spPr>
          <a:xfrm>
            <a:off x="276480" y="754560"/>
            <a:ext cx="552960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68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Calibri Light"/>
              </a:rPr>
              <a:t>Unit </a:t>
            </a:r>
            <a:r>
              <a:rPr lang="hr-HR" sz="2800" b="0" strike="noStrike" spc="-1">
                <a:solidFill>
                  <a:srgbClr val="FFFFFF"/>
                </a:solidFill>
                <a:latin typeface="Calibri Light"/>
              </a:rPr>
              <a:t>4</a:t>
            </a:r>
            <a:r>
              <a:rPr lang="en-US" sz="2800" b="0" strike="noStrike" spc="-1">
                <a:solidFill>
                  <a:srgbClr val="FFFFFF"/>
                </a:solidFill>
                <a:latin typeface="Calibri Light"/>
              </a:rPr>
              <a:t>: </a:t>
            </a:r>
            <a:r>
              <a:rPr lang="hr-HR" sz="2800" b="0" strike="noStrike" spc="-1">
                <a:solidFill>
                  <a:srgbClr val="FFFFFF"/>
                </a:solidFill>
                <a:latin typeface="Calibri Light"/>
              </a:rPr>
              <a:t>Lesson 12</a:t>
            </a:r>
            <a:br/>
            <a:br/>
            <a:r>
              <a:rPr lang="hr-HR" sz="4400" b="0" strike="noStrike" spc="-1">
                <a:solidFill>
                  <a:srgbClr val="FFFFFF"/>
                </a:solidFill>
                <a:latin typeface="Calibri Light"/>
              </a:rPr>
              <a:t>What’s on TV?	</a:t>
            </a:r>
            <a:br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6" name="Content Placeholder 3"/>
          <p:cNvPicPr/>
          <p:nvPr/>
        </p:nvPicPr>
        <p:blipFill>
          <a:blip r:embed="rId2"/>
          <a:stretch/>
        </p:blipFill>
        <p:spPr>
          <a:xfrm>
            <a:off x="7979040" y="394560"/>
            <a:ext cx="3936240" cy="737640"/>
          </a:xfrm>
          <a:prstGeom prst="rect">
            <a:avLst/>
          </a:prstGeom>
          <a:ln w="0">
            <a:noFill/>
          </a:ln>
        </p:spPr>
      </p:pic>
      <p:sp>
        <p:nvSpPr>
          <p:cNvPr id="87" name="CustomShape 5"/>
          <p:cNvSpPr/>
          <p:nvPr/>
        </p:nvSpPr>
        <p:spPr>
          <a:xfrm>
            <a:off x="0" y="2096280"/>
            <a:ext cx="5967360" cy="173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strike="noStrike" spc="-1">
                <a:solidFill>
                  <a:srgbClr val="FFFFFF"/>
                </a:solidFill>
                <a:latin typeface="Calibri"/>
              </a:rPr>
              <a:t>U ovoj ćemo lekciji:</a:t>
            </a:r>
            <a:endParaRPr lang="hr-H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hr-HR" sz="1800" b="0" strike="noStrike" spc="-1">
                <a:solidFill>
                  <a:srgbClr val="FFFFFF"/>
                </a:solidFill>
                <a:latin typeface="Calibri"/>
              </a:rPr>
              <a:t>govoriti televizijskim emisijama </a:t>
            </a:r>
            <a:endParaRPr lang="hr-H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hr-HR" sz="1800" b="0" strike="noStrike" spc="-1">
                <a:solidFill>
                  <a:srgbClr val="FFFFFF"/>
                </a:solidFill>
                <a:latin typeface="Calibri"/>
              </a:rPr>
              <a:t>učiti kako nešto predložiti</a:t>
            </a:r>
            <a:endParaRPr lang="hr-H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hr-HR" sz="1800" b="0" strike="noStrike" spc="-1">
                <a:solidFill>
                  <a:srgbClr val="FFFFFF"/>
                </a:solidFill>
                <a:latin typeface="Calibri"/>
              </a:rPr>
              <a:t>odglumiti prizor iz TV emisije</a:t>
            </a:r>
            <a:endParaRPr lang="hr-H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hr-H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hr-HR" sz="1800" b="0" strike="noStrike" spc="-1">
              <a:latin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3"/>
          <a:stretch/>
        </p:blipFill>
        <p:spPr>
          <a:xfrm>
            <a:off x="7946640" y="1417320"/>
            <a:ext cx="4012560" cy="515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lika 2"/>
          <p:cNvPicPr/>
          <p:nvPr/>
        </p:nvPicPr>
        <p:blipFill>
          <a:blip r:embed="rId2"/>
          <a:stretch/>
        </p:blipFill>
        <p:spPr>
          <a:xfrm>
            <a:off x="1272960" y="618120"/>
            <a:ext cx="9645840" cy="6239520"/>
          </a:xfrm>
          <a:prstGeom prst="rect">
            <a:avLst/>
          </a:prstGeom>
          <a:ln w="0">
            <a:noFill/>
          </a:ln>
        </p:spPr>
      </p:pic>
      <p:pic>
        <p:nvPicPr>
          <p:cNvPr id="111" name="Slika 3"/>
          <p:cNvPicPr/>
          <p:nvPr/>
        </p:nvPicPr>
        <p:blipFill>
          <a:blip r:embed="rId3"/>
          <a:stretch/>
        </p:blipFill>
        <p:spPr>
          <a:xfrm>
            <a:off x="0" y="0"/>
            <a:ext cx="12191760" cy="708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lika 2"/>
          <p:cNvPicPr/>
          <p:nvPr/>
        </p:nvPicPr>
        <p:blipFill>
          <a:blip r:embed="rId4"/>
          <a:stretch/>
        </p:blipFill>
        <p:spPr>
          <a:xfrm>
            <a:off x="0" y="0"/>
            <a:ext cx="12191760" cy="906120"/>
          </a:xfrm>
          <a:prstGeom prst="rect">
            <a:avLst/>
          </a:prstGeom>
          <a:ln w="0">
            <a:noFill/>
          </a:ln>
        </p:spPr>
      </p:pic>
      <p:pic>
        <p:nvPicPr>
          <p:cNvPr id="113" name="Slika 4"/>
          <p:cNvPicPr/>
          <p:nvPr/>
        </p:nvPicPr>
        <p:blipFill>
          <a:blip r:embed="rId5"/>
          <a:stretch/>
        </p:blipFill>
        <p:spPr>
          <a:xfrm>
            <a:off x="296773" y="906120"/>
            <a:ext cx="9211680" cy="5915520"/>
          </a:xfrm>
          <a:prstGeom prst="rect">
            <a:avLst/>
          </a:prstGeom>
          <a:ln w="0">
            <a:noFill/>
          </a:ln>
        </p:spPr>
      </p:pic>
      <p:pic>
        <p:nvPicPr>
          <p:cNvPr id="114" name="Slika 6"/>
          <p:cNvPicPr/>
          <p:nvPr/>
        </p:nvPicPr>
        <p:blipFill>
          <a:blip r:embed="rId6"/>
          <a:stretch/>
        </p:blipFill>
        <p:spPr>
          <a:xfrm>
            <a:off x="9514800" y="1437480"/>
            <a:ext cx="2509200" cy="3170880"/>
          </a:xfrm>
          <a:prstGeom prst="rect">
            <a:avLst/>
          </a:prstGeom>
          <a:ln w="0">
            <a:noFill/>
          </a:ln>
        </p:spPr>
      </p:pic>
      <p:sp>
        <p:nvSpPr>
          <p:cNvPr id="116" name="CustomShape 2"/>
          <p:cNvSpPr/>
          <p:nvPr/>
        </p:nvSpPr>
        <p:spPr>
          <a:xfrm>
            <a:off x="4198680" y="3200400"/>
            <a:ext cx="2279160" cy="456840"/>
          </a:xfrm>
          <a:prstGeom prst="ellipse">
            <a:avLst/>
          </a:prstGeom>
          <a:noFill/>
          <a:ln>
            <a:solidFill>
              <a:srgbClr val="12C4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CustomShape 3"/>
          <p:cNvSpPr/>
          <p:nvPr/>
        </p:nvSpPr>
        <p:spPr>
          <a:xfrm>
            <a:off x="4302720" y="4316040"/>
            <a:ext cx="2279160" cy="456840"/>
          </a:xfrm>
          <a:prstGeom prst="ellipse">
            <a:avLst/>
          </a:prstGeom>
          <a:noFill/>
          <a:ln>
            <a:solidFill>
              <a:srgbClr val="12C4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CustomShape 4"/>
          <p:cNvSpPr/>
          <p:nvPr/>
        </p:nvSpPr>
        <p:spPr>
          <a:xfrm>
            <a:off x="734040" y="5375880"/>
            <a:ext cx="2508840" cy="456840"/>
          </a:xfrm>
          <a:prstGeom prst="ellipse">
            <a:avLst/>
          </a:prstGeom>
          <a:noFill/>
          <a:ln>
            <a:solidFill>
              <a:srgbClr val="12C4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" name="CustomShape 5"/>
          <p:cNvSpPr/>
          <p:nvPr/>
        </p:nvSpPr>
        <p:spPr>
          <a:xfrm>
            <a:off x="6926760" y="6436440"/>
            <a:ext cx="2279160" cy="456840"/>
          </a:xfrm>
          <a:prstGeom prst="ellipse">
            <a:avLst/>
          </a:prstGeom>
          <a:noFill/>
          <a:ln>
            <a:solidFill>
              <a:srgbClr val="12C4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21_l12_-_tv_programmes">
            <a:hlinkClick r:id="" action="ppaction://media"/>
            <a:extLst>
              <a:ext uri="{FF2B5EF4-FFF2-40B4-BE49-F238E27FC236}">
                <a16:creationId xmlns:a16="http://schemas.microsoft.com/office/drawing/2014/main" id="{400F28EE-9051-8393-64B8-3EC6B81E0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83079" y="113051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lika 1"/>
          <p:cNvPicPr/>
          <p:nvPr/>
        </p:nvPicPr>
        <p:blipFill>
          <a:blip r:embed="rId4"/>
          <a:stretch/>
        </p:blipFill>
        <p:spPr>
          <a:xfrm>
            <a:off x="0" y="0"/>
            <a:ext cx="12191760" cy="906120"/>
          </a:xfrm>
          <a:prstGeom prst="rect">
            <a:avLst/>
          </a:prstGeom>
          <a:ln w="0">
            <a:noFill/>
          </a:ln>
        </p:spPr>
      </p:pic>
      <p:pic>
        <p:nvPicPr>
          <p:cNvPr id="121" name="Slika 3"/>
          <p:cNvPicPr/>
          <p:nvPr/>
        </p:nvPicPr>
        <p:blipFill>
          <a:blip r:embed="rId5"/>
          <a:stretch/>
        </p:blipFill>
        <p:spPr>
          <a:xfrm>
            <a:off x="0" y="971280"/>
            <a:ext cx="9478440" cy="4915080"/>
          </a:xfrm>
          <a:prstGeom prst="rect">
            <a:avLst/>
          </a:prstGeom>
          <a:ln w="0">
            <a:noFill/>
          </a:ln>
        </p:spPr>
      </p:pic>
      <p:pic>
        <p:nvPicPr>
          <p:cNvPr id="122" name="Slika 5"/>
          <p:cNvPicPr/>
          <p:nvPr/>
        </p:nvPicPr>
        <p:blipFill>
          <a:blip r:embed="rId6"/>
          <a:stretch/>
        </p:blipFill>
        <p:spPr>
          <a:xfrm>
            <a:off x="9005040" y="1385640"/>
            <a:ext cx="3186360" cy="3655440"/>
          </a:xfrm>
          <a:prstGeom prst="rect">
            <a:avLst/>
          </a:prstGeom>
          <a:ln w="0">
            <a:noFill/>
          </a:ln>
        </p:spPr>
      </p:pic>
      <p:pic>
        <p:nvPicPr>
          <p:cNvPr id="123" name="Slika 7"/>
          <p:cNvPicPr/>
          <p:nvPr/>
        </p:nvPicPr>
        <p:blipFill>
          <a:blip r:embed="rId7"/>
          <a:stretch/>
        </p:blipFill>
        <p:spPr>
          <a:xfrm>
            <a:off x="234720" y="5864760"/>
            <a:ext cx="7880400" cy="992880"/>
          </a:xfrm>
          <a:prstGeom prst="rect">
            <a:avLst/>
          </a:prstGeom>
          <a:ln w="0"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8115480" y="1636560"/>
            <a:ext cx="6804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1" strike="noStrike" spc="-1">
                <a:solidFill>
                  <a:srgbClr val="12C4C0"/>
                </a:solidFill>
                <a:latin typeface="Calibri"/>
              </a:rPr>
              <a:t>F</a:t>
            </a: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8115480" y="2258280"/>
            <a:ext cx="6804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1" strike="noStrike" spc="-1">
                <a:solidFill>
                  <a:srgbClr val="12C4C0"/>
                </a:solidFill>
                <a:latin typeface="Calibri"/>
              </a:rPr>
              <a:t>F</a:t>
            </a: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8129160" y="2890080"/>
            <a:ext cx="6804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1" strike="noStrike" spc="-1">
                <a:solidFill>
                  <a:srgbClr val="12C4C0"/>
                </a:solidFill>
                <a:latin typeface="Calibri"/>
              </a:rPr>
              <a:t>F</a:t>
            </a: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8101800" y="3514680"/>
            <a:ext cx="6804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1" strike="noStrike" spc="-1">
                <a:solidFill>
                  <a:srgbClr val="12C4C0"/>
                </a:solidFill>
                <a:latin typeface="Calibri"/>
              </a:rPr>
              <a:t>T</a:t>
            </a: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128" name="CustomShape 5"/>
          <p:cNvSpPr/>
          <p:nvPr/>
        </p:nvSpPr>
        <p:spPr>
          <a:xfrm>
            <a:off x="8115480" y="4127400"/>
            <a:ext cx="6804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1" strike="noStrike" spc="-1">
                <a:solidFill>
                  <a:srgbClr val="12C4C0"/>
                </a:solidFill>
                <a:latin typeface="Calibri"/>
              </a:rPr>
              <a:t>T</a:t>
            </a: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129" name="CustomShape 6"/>
          <p:cNvSpPr/>
          <p:nvPr/>
        </p:nvSpPr>
        <p:spPr>
          <a:xfrm>
            <a:off x="8115480" y="4758120"/>
            <a:ext cx="6804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1" strike="noStrike" spc="-1">
                <a:solidFill>
                  <a:srgbClr val="12C4C0"/>
                </a:solidFill>
                <a:latin typeface="Calibri"/>
              </a:rPr>
              <a:t>F</a:t>
            </a: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130" name="CustomShape 7"/>
          <p:cNvSpPr/>
          <p:nvPr/>
        </p:nvSpPr>
        <p:spPr>
          <a:xfrm>
            <a:off x="8101800" y="5369040"/>
            <a:ext cx="6804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1" strike="noStrike" spc="-1">
                <a:solidFill>
                  <a:srgbClr val="12C4C0"/>
                </a:solidFill>
                <a:latin typeface="Calibri"/>
              </a:rPr>
              <a:t>F </a:t>
            </a:r>
            <a:endParaRPr lang="hr-HR" sz="2400" b="0" strike="noStrike" spc="-1">
              <a:latin typeface="Arial"/>
            </a:endParaRPr>
          </a:p>
        </p:txBody>
      </p:sp>
      <p:pic>
        <p:nvPicPr>
          <p:cNvPr id="2" name="21_l12_-_tv_programmes">
            <a:hlinkClick r:id="" action="ppaction://media"/>
            <a:extLst>
              <a:ext uri="{FF2B5EF4-FFF2-40B4-BE49-F238E27FC236}">
                <a16:creationId xmlns:a16="http://schemas.microsoft.com/office/drawing/2014/main" id="{498EDB95-2A35-5A2D-F3E0-C2C62203F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01280" y="1141958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lika 2"/>
          <p:cNvPicPr/>
          <p:nvPr/>
        </p:nvPicPr>
        <p:blipFill>
          <a:blip r:embed="rId2"/>
          <a:stretch/>
        </p:blipFill>
        <p:spPr>
          <a:xfrm>
            <a:off x="0" y="672480"/>
            <a:ext cx="12191760" cy="5512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lika 3"/>
          <p:cNvPicPr/>
          <p:nvPr/>
        </p:nvPicPr>
        <p:blipFill>
          <a:blip r:embed="rId2"/>
          <a:stretch/>
        </p:blipFill>
        <p:spPr>
          <a:xfrm>
            <a:off x="163440" y="288000"/>
            <a:ext cx="5388480" cy="668160"/>
          </a:xfrm>
          <a:prstGeom prst="rect">
            <a:avLst/>
          </a:prstGeom>
          <a:ln w="0">
            <a:noFill/>
          </a:ln>
        </p:spPr>
      </p:pic>
      <p:pic>
        <p:nvPicPr>
          <p:cNvPr id="134" name="Slika 5"/>
          <p:cNvPicPr/>
          <p:nvPr/>
        </p:nvPicPr>
        <p:blipFill>
          <a:blip r:embed="rId3"/>
          <a:stretch/>
        </p:blipFill>
        <p:spPr>
          <a:xfrm>
            <a:off x="0" y="969840"/>
            <a:ext cx="5715360" cy="5801040"/>
          </a:xfrm>
          <a:prstGeom prst="rect">
            <a:avLst/>
          </a:prstGeom>
          <a:ln w="0">
            <a:noFill/>
          </a:ln>
        </p:spPr>
      </p:pic>
      <p:pic>
        <p:nvPicPr>
          <p:cNvPr id="135" name="Slika 7"/>
          <p:cNvPicPr/>
          <p:nvPr/>
        </p:nvPicPr>
        <p:blipFill>
          <a:blip r:embed="rId4"/>
          <a:stretch/>
        </p:blipFill>
        <p:spPr>
          <a:xfrm>
            <a:off x="6007680" y="0"/>
            <a:ext cx="6129720" cy="6857640"/>
          </a:xfrm>
          <a:prstGeom prst="rect">
            <a:avLst/>
          </a:prstGeom>
          <a:ln w="0">
            <a:noFill/>
          </a:ln>
        </p:spPr>
      </p:pic>
      <p:sp>
        <p:nvSpPr>
          <p:cNvPr id="136" name="CustomShape 1"/>
          <p:cNvSpPr/>
          <p:nvPr/>
        </p:nvSpPr>
        <p:spPr>
          <a:xfrm>
            <a:off x="309240" y="100080"/>
            <a:ext cx="223236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1" strike="noStrike" spc="-1">
                <a:solidFill>
                  <a:srgbClr val="000000"/>
                </a:solidFill>
                <a:latin typeface="Calibri"/>
              </a:rPr>
              <a:t>Workbook, page 52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568440" y="2245320"/>
            <a:ext cx="33890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12C4C0"/>
                </a:solidFill>
                <a:latin typeface="Calibri"/>
              </a:rPr>
              <a:t>a crime show</a:t>
            </a:r>
            <a:r>
              <a:rPr lang="hr-HR" sz="2800" b="1" strike="noStrike" spc="-1">
                <a:solidFill>
                  <a:srgbClr val="12C4C0"/>
                </a:solidFill>
                <a:latin typeface="Calibri"/>
              </a:rPr>
              <a:t> 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568440" y="2900160"/>
            <a:ext cx="33890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12C4C0"/>
                </a:solidFill>
                <a:latin typeface="Calibri"/>
              </a:rPr>
              <a:t>a cartoon</a:t>
            </a:r>
            <a:r>
              <a:rPr lang="hr-HR" sz="2800" b="1" strike="noStrike" spc="-1">
                <a:solidFill>
                  <a:srgbClr val="12C4C0"/>
                </a:solidFill>
                <a:latin typeface="Calibri"/>
              </a:rPr>
              <a:t> 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39" name="CustomShape 4"/>
          <p:cNvSpPr/>
          <p:nvPr/>
        </p:nvSpPr>
        <p:spPr>
          <a:xfrm>
            <a:off x="568440" y="3551760"/>
            <a:ext cx="33890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12C4C0"/>
                </a:solidFill>
                <a:latin typeface="Calibri"/>
              </a:rPr>
              <a:t>a home design show</a:t>
            </a:r>
            <a:r>
              <a:rPr lang="hr-HR" sz="2800" b="1" strike="noStrike" spc="-1">
                <a:solidFill>
                  <a:srgbClr val="12C4C0"/>
                </a:solidFill>
                <a:latin typeface="Calibri"/>
              </a:rPr>
              <a:t> 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40" name="CustomShape 5"/>
          <p:cNvSpPr/>
          <p:nvPr/>
        </p:nvSpPr>
        <p:spPr>
          <a:xfrm>
            <a:off x="502200" y="4205880"/>
            <a:ext cx="68432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12C4C0"/>
                </a:solidFill>
                <a:latin typeface="Calibri"/>
              </a:rPr>
              <a:t>a documentary about endangered species</a:t>
            </a:r>
            <a:r>
              <a:rPr lang="hr-HR" sz="2800" b="1" strike="noStrike" spc="-1">
                <a:solidFill>
                  <a:srgbClr val="12C4C0"/>
                </a:solidFill>
                <a:latin typeface="Calibri"/>
              </a:rPr>
              <a:t> 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41" name="CustomShape 6"/>
          <p:cNvSpPr/>
          <p:nvPr/>
        </p:nvSpPr>
        <p:spPr>
          <a:xfrm>
            <a:off x="568440" y="4850280"/>
            <a:ext cx="33890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12C4C0"/>
                </a:solidFill>
                <a:latin typeface="Calibri"/>
              </a:rPr>
              <a:t>a quiz show</a:t>
            </a:r>
            <a:r>
              <a:rPr lang="hr-HR" sz="2800" b="1" strike="noStrike" spc="-1">
                <a:solidFill>
                  <a:srgbClr val="12C4C0"/>
                </a:solidFill>
                <a:latin typeface="Calibri"/>
              </a:rPr>
              <a:t> 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42" name="CustomShape 7"/>
          <p:cNvSpPr/>
          <p:nvPr/>
        </p:nvSpPr>
        <p:spPr>
          <a:xfrm>
            <a:off x="560160" y="5500440"/>
            <a:ext cx="33890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12C4C0"/>
                </a:solidFill>
                <a:latin typeface="Calibri"/>
              </a:rPr>
              <a:t>a reality show</a:t>
            </a:r>
            <a:r>
              <a:rPr lang="hr-HR" sz="2800" b="1" strike="noStrike" spc="-1">
                <a:solidFill>
                  <a:srgbClr val="12C4C0"/>
                </a:solidFill>
                <a:latin typeface="Calibri"/>
              </a:rPr>
              <a:t> 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43" name="CustomShape 8"/>
          <p:cNvSpPr/>
          <p:nvPr/>
        </p:nvSpPr>
        <p:spPr>
          <a:xfrm>
            <a:off x="573840" y="6149880"/>
            <a:ext cx="33890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12C4C0"/>
                </a:solidFill>
                <a:latin typeface="Calibri"/>
              </a:rPr>
              <a:t>a cooking show</a:t>
            </a:r>
            <a:r>
              <a:rPr lang="hr-HR" sz="2800" b="1" strike="noStrike" spc="-1">
                <a:solidFill>
                  <a:srgbClr val="12C4C0"/>
                </a:solidFill>
                <a:latin typeface="Calibri"/>
              </a:rPr>
              <a:t> </a:t>
            </a:r>
            <a:endParaRPr lang="hr-H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lika 2"/>
          <p:cNvPicPr/>
          <p:nvPr/>
        </p:nvPicPr>
        <p:blipFill>
          <a:blip r:embed="rId2"/>
          <a:stretch/>
        </p:blipFill>
        <p:spPr>
          <a:xfrm>
            <a:off x="0" y="157320"/>
            <a:ext cx="12191760" cy="6543360"/>
          </a:xfrm>
          <a:prstGeom prst="rect">
            <a:avLst/>
          </a:prstGeom>
          <a:ln w="0">
            <a:noFill/>
          </a:ln>
        </p:spPr>
      </p:pic>
      <p:sp>
        <p:nvSpPr>
          <p:cNvPr id="145" name="CustomShape 1"/>
          <p:cNvSpPr/>
          <p:nvPr/>
        </p:nvSpPr>
        <p:spPr>
          <a:xfrm>
            <a:off x="2028600" y="3061440"/>
            <a:ext cx="33890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12C4C0"/>
                </a:solidFill>
                <a:latin typeface="Calibri"/>
              </a:rPr>
              <a:t>news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3843720" y="3548880"/>
            <a:ext cx="20962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12C4C0"/>
                </a:solidFill>
                <a:latin typeface="Calibri"/>
              </a:rPr>
              <a:t>soap opera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47" name="CustomShape 3"/>
          <p:cNvSpPr/>
          <p:nvPr/>
        </p:nvSpPr>
        <p:spPr>
          <a:xfrm>
            <a:off x="1414440" y="4578480"/>
            <a:ext cx="33890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12C4C0"/>
                </a:solidFill>
                <a:latin typeface="Calibri"/>
              </a:rPr>
              <a:t>documentaries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48" name="CustomShape 4"/>
          <p:cNvSpPr/>
          <p:nvPr/>
        </p:nvSpPr>
        <p:spPr>
          <a:xfrm>
            <a:off x="263160" y="5090400"/>
            <a:ext cx="33890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12C4C0"/>
                </a:solidFill>
                <a:latin typeface="Calibri"/>
              </a:rPr>
              <a:t>weather report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49" name="CustomShape 5"/>
          <p:cNvSpPr/>
          <p:nvPr/>
        </p:nvSpPr>
        <p:spPr>
          <a:xfrm>
            <a:off x="9663480" y="5572440"/>
            <a:ext cx="114516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12C4C0"/>
                </a:solidFill>
                <a:latin typeface="Calibri"/>
              </a:rPr>
              <a:t>sitcom</a:t>
            </a:r>
            <a:endParaRPr lang="hr-H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lika 2"/>
          <p:cNvPicPr/>
          <p:nvPr/>
        </p:nvPicPr>
        <p:blipFill>
          <a:blip r:embed="rId2"/>
          <a:stretch/>
        </p:blipFill>
        <p:spPr>
          <a:xfrm>
            <a:off x="938520" y="0"/>
            <a:ext cx="1031436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lika 2"/>
          <p:cNvPicPr/>
          <p:nvPr/>
        </p:nvPicPr>
        <p:blipFill>
          <a:blip r:embed="rId2"/>
          <a:stretch/>
        </p:blipFill>
        <p:spPr>
          <a:xfrm>
            <a:off x="2988720" y="0"/>
            <a:ext cx="7519680" cy="6857640"/>
          </a:xfrm>
          <a:prstGeom prst="rect">
            <a:avLst/>
          </a:prstGeom>
          <a:ln w="0">
            <a:noFill/>
          </a:ln>
        </p:spPr>
      </p:pic>
      <p:pic>
        <p:nvPicPr>
          <p:cNvPr id="152" name="Slika 4"/>
          <p:cNvPicPr/>
          <p:nvPr/>
        </p:nvPicPr>
        <p:blipFill>
          <a:blip r:embed="rId3"/>
          <a:stretch/>
        </p:blipFill>
        <p:spPr>
          <a:xfrm>
            <a:off x="99000" y="161280"/>
            <a:ext cx="1749600" cy="1782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2" descr="Vidi izvornu sliku"/>
          <p:cNvPicPr/>
          <p:nvPr/>
        </p:nvPicPr>
        <p:blipFill>
          <a:blip r:embed="rId2"/>
          <a:stretch/>
        </p:blipFill>
        <p:spPr>
          <a:xfrm>
            <a:off x="4190760" y="1240200"/>
            <a:ext cx="3809520" cy="1904760"/>
          </a:xfrm>
          <a:prstGeom prst="rect">
            <a:avLst/>
          </a:prstGeom>
          <a:ln w="0">
            <a:noFill/>
          </a:ln>
        </p:spPr>
      </p:pic>
      <p:sp>
        <p:nvSpPr>
          <p:cNvPr id="154" name="CustomShape 1"/>
          <p:cNvSpPr/>
          <p:nvPr/>
        </p:nvSpPr>
        <p:spPr>
          <a:xfrm>
            <a:off x="183240" y="2680200"/>
            <a:ext cx="11824200" cy="19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000" b="1" strike="noStrike" spc="-1" dirty="0">
                <a:solidFill>
                  <a:srgbClr val="000000"/>
                </a:solidFill>
                <a:latin typeface="Calibri"/>
              </a:rPr>
              <a:t>PLAY AND LEARN</a:t>
            </a:r>
            <a:r>
              <a:rPr lang="hr-HR" sz="2000" b="0" i="1" strike="noStrike" spc="-1" dirty="0">
                <a:solidFill>
                  <a:srgbClr val="000000"/>
                </a:solidFill>
                <a:latin typeface="Calibri"/>
              </a:rPr>
              <a:t>!</a:t>
            </a:r>
            <a:endParaRPr lang="hr-HR" sz="2000" b="0" strike="noStrike" spc="-1" dirty="0">
              <a:latin typeface="Arial"/>
            </a:endParaRPr>
          </a:p>
          <a:p>
            <a:pPr marL="228600" indent="-2282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hr-HR" sz="1400" spc="-1" dirty="0">
                <a:hlinkClick r:id="rId3"/>
              </a:rPr>
              <a:t>https://www.e-sfera.hr/dodatni-digitalni-sadrzaji/9c218fa1-5940-4604-921c-d254452407dc/</a:t>
            </a:r>
            <a:endParaRPr lang="hr-HR" sz="1400" spc="-1" dirty="0"/>
          </a:p>
          <a:p>
            <a:pPr marL="228600" indent="-2282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endParaRPr lang="hr-HR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lika 2"/>
          <p:cNvPicPr/>
          <p:nvPr/>
        </p:nvPicPr>
        <p:blipFill>
          <a:blip r:embed="rId2"/>
          <a:stretch/>
        </p:blipFill>
        <p:spPr>
          <a:xfrm>
            <a:off x="3264120" y="0"/>
            <a:ext cx="566352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lika 2"/>
          <p:cNvPicPr/>
          <p:nvPr/>
        </p:nvPicPr>
        <p:blipFill>
          <a:blip r:embed="rId2"/>
          <a:stretch/>
        </p:blipFill>
        <p:spPr>
          <a:xfrm>
            <a:off x="0" y="1444320"/>
            <a:ext cx="12191760" cy="3968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lika 2"/>
          <p:cNvPicPr/>
          <p:nvPr/>
        </p:nvPicPr>
        <p:blipFill>
          <a:blip r:embed="rId2"/>
          <a:stretch/>
        </p:blipFill>
        <p:spPr>
          <a:xfrm>
            <a:off x="1627920" y="0"/>
            <a:ext cx="8935920" cy="6857640"/>
          </a:xfrm>
          <a:prstGeom prst="rect">
            <a:avLst/>
          </a:prstGeom>
          <a:ln w="0">
            <a:noFill/>
          </a:ln>
        </p:spPr>
      </p:pic>
      <p:sp>
        <p:nvSpPr>
          <p:cNvPr id="92" name="CustomShape 1"/>
          <p:cNvSpPr/>
          <p:nvPr/>
        </p:nvSpPr>
        <p:spPr>
          <a:xfrm>
            <a:off x="569283" y="388132"/>
            <a:ext cx="1554506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strike="noStrike" spc="-1" dirty="0" err="1">
                <a:solidFill>
                  <a:srgbClr val="000000"/>
                </a:solidFill>
                <a:latin typeface="Calibri"/>
              </a:rPr>
              <a:t>Textbook</a:t>
            </a:r>
            <a:r>
              <a:rPr lang="hr-HR" sz="1800" strike="noStrike" spc="-1" dirty="0">
                <a:solidFill>
                  <a:srgbClr val="000000"/>
                </a:solidFill>
                <a:latin typeface="Calibri"/>
              </a:rPr>
              <a:t>, p.76</a:t>
            </a:r>
            <a:endParaRPr lang="hr-HR" sz="180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lika 2"/>
          <p:cNvPicPr/>
          <p:nvPr/>
        </p:nvPicPr>
        <p:blipFill>
          <a:blip r:embed="rId2"/>
          <a:stretch/>
        </p:blipFill>
        <p:spPr>
          <a:xfrm>
            <a:off x="0" y="0"/>
            <a:ext cx="12191760" cy="5658840"/>
          </a:xfrm>
          <a:prstGeom prst="rect">
            <a:avLst/>
          </a:prstGeom>
          <a:ln w="0">
            <a:noFill/>
          </a:ln>
        </p:spPr>
      </p:pic>
      <p:pic>
        <p:nvPicPr>
          <p:cNvPr id="94" name="Slika 4"/>
          <p:cNvPicPr/>
          <p:nvPr/>
        </p:nvPicPr>
        <p:blipFill>
          <a:blip r:embed="rId3"/>
          <a:stretch/>
        </p:blipFill>
        <p:spPr>
          <a:xfrm>
            <a:off x="0" y="5659200"/>
            <a:ext cx="8925840" cy="104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lika 2"/>
          <p:cNvPicPr/>
          <p:nvPr/>
        </p:nvPicPr>
        <p:blipFill>
          <a:blip r:embed="rId2"/>
          <a:stretch/>
        </p:blipFill>
        <p:spPr>
          <a:xfrm>
            <a:off x="0" y="0"/>
            <a:ext cx="12191760" cy="837360"/>
          </a:xfrm>
          <a:prstGeom prst="rect">
            <a:avLst/>
          </a:prstGeom>
          <a:ln w="0">
            <a:noFill/>
          </a:ln>
        </p:spPr>
      </p:pic>
      <p:pic>
        <p:nvPicPr>
          <p:cNvPr id="96" name="Slika 4"/>
          <p:cNvPicPr/>
          <p:nvPr/>
        </p:nvPicPr>
        <p:blipFill>
          <a:blip r:embed="rId3"/>
          <a:stretch/>
        </p:blipFill>
        <p:spPr>
          <a:xfrm>
            <a:off x="0" y="725400"/>
            <a:ext cx="6414840" cy="6132240"/>
          </a:xfrm>
          <a:prstGeom prst="rect">
            <a:avLst/>
          </a:prstGeom>
          <a:ln w="0">
            <a:noFill/>
          </a:ln>
        </p:spPr>
      </p:pic>
      <p:pic>
        <p:nvPicPr>
          <p:cNvPr id="97" name="Slika 6"/>
          <p:cNvPicPr/>
          <p:nvPr/>
        </p:nvPicPr>
        <p:blipFill>
          <a:blip r:embed="rId4"/>
          <a:stretch/>
        </p:blipFill>
        <p:spPr>
          <a:xfrm>
            <a:off x="6618600" y="983520"/>
            <a:ext cx="5355000" cy="38628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 descr="A person holding a remote control&#10;&#10;Description automatically generated">
            <a:extLst>
              <a:ext uri="{FF2B5EF4-FFF2-40B4-BE49-F238E27FC236}">
                <a16:creationId xmlns:a16="http://schemas.microsoft.com/office/drawing/2014/main" id="{C24566A9-4333-FE18-DDAC-2F1B677C7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154145" y="2332590"/>
            <a:ext cx="4488772" cy="2994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lika 1"/>
          <p:cNvPicPr/>
          <p:nvPr/>
        </p:nvPicPr>
        <p:blipFill>
          <a:blip r:embed="rId2"/>
          <a:stretch/>
        </p:blipFill>
        <p:spPr>
          <a:xfrm>
            <a:off x="-21240" y="1289520"/>
            <a:ext cx="12212640" cy="4536360"/>
          </a:xfrm>
          <a:prstGeom prst="rect">
            <a:avLst/>
          </a:prstGeom>
          <a:ln w="0">
            <a:noFill/>
          </a:ln>
        </p:spPr>
      </p:pic>
      <p:sp>
        <p:nvSpPr>
          <p:cNvPr id="99" name="CustomShape 1"/>
          <p:cNvSpPr/>
          <p:nvPr/>
        </p:nvSpPr>
        <p:spPr>
          <a:xfrm>
            <a:off x="5885640" y="2189520"/>
            <a:ext cx="18162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 dirty="0" err="1">
                <a:solidFill>
                  <a:srgbClr val="FF0000"/>
                </a:solidFill>
                <a:latin typeface="Calibri"/>
              </a:rPr>
              <a:t>documentary</a:t>
            </a:r>
            <a:endParaRPr lang="hr-HR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7597080" y="3086640"/>
            <a:ext cx="81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 dirty="0" err="1">
                <a:solidFill>
                  <a:srgbClr val="FF0000"/>
                </a:solidFill>
                <a:latin typeface="Calibri"/>
              </a:rPr>
              <a:t>news</a:t>
            </a:r>
            <a:endParaRPr lang="hr-HR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5094360" y="2640240"/>
            <a:ext cx="9918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 dirty="0" err="1">
                <a:solidFill>
                  <a:srgbClr val="FF0000"/>
                </a:solidFill>
                <a:latin typeface="Calibri"/>
              </a:rPr>
              <a:t>sitcom</a:t>
            </a:r>
            <a:endParaRPr lang="hr-HR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2" name="CustomShape 4"/>
          <p:cNvSpPr/>
          <p:nvPr/>
        </p:nvSpPr>
        <p:spPr>
          <a:xfrm>
            <a:off x="8218440" y="3544920"/>
            <a:ext cx="11383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 dirty="0" err="1">
                <a:solidFill>
                  <a:srgbClr val="FF0000"/>
                </a:solidFill>
                <a:latin typeface="Calibri"/>
              </a:rPr>
              <a:t>cartoon</a:t>
            </a:r>
            <a:endParaRPr lang="hr-HR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3" name="CustomShape 5"/>
          <p:cNvSpPr/>
          <p:nvPr/>
        </p:nvSpPr>
        <p:spPr>
          <a:xfrm>
            <a:off x="8010000" y="3983400"/>
            <a:ext cx="1403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 dirty="0" err="1">
                <a:solidFill>
                  <a:srgbClr val="FF0000"/>
                </a:solidFill>
                <a:latin typeface="Calibri"/>
              </a:rPr>
              <a:t>quiz</a:t>
            </a:r>
            <a:r>
              <a:rPr lang="hr-HR" sz="2400" b="0" i="1" strike="noStrike" spc="-1" dirty="0">
                <a:solidFill>
                  <a:srgbClr val="FF0000"/>
                </a:solidFill>
                <a:latin typeface="Calibri"/>
              </a:rPr>
              <a:t> show</a:t>
            </a:r>
            <a:endParaRPr lang="hr-HR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4" name="CustomShape 6"/>
          <p:cNvSpPr/>
          <p:nvPr/>
        </p:nvSpPr>
        <p:spPr>
          <a:xfrm>
            <a:off x="7696080" y="4447800"/>
            <a:ext cx="16851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 dirty="0" err="1">
                <a:solidFill>
                  <a:srgbClr val="FF0000"/>
                </a:solidFill>
                <a:latin typeface="Calibri"/>
              </a:rPr>
              <a:t>reality</a:t>
            </a:r>
            <a:r>
              <a:rPr lang="hr-HR" sz="2400" b="0" i="1" strike="noStrike" spc="-1" dirty="0">
                <a:solidFill>
                  <a:srgbClr val="FF0000"/>
                </a:solidFill>
                <a:latin typeface="Calibri"/>
              </a:rPr>
              <a:t> show</a:t>
            </a:r>
            <a:endParaRPr lang="hr-HR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5" name="CustomShape 7"/>
          <p:cNvSpPr/>
          <p:nvPr/>
        </p:nvSpPr>
        <p:spPr>
          <a:xfrm>
            <a:off x="8209080" y="4912920"/>
            <a:ext cx="14414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 dirty="0">
                <a:solidFill>
                  <a:srgbClr val="FF0000"/>
                </a:solidFill>
                <a:latin typeface="Calibri"/>
              </a:rPr>
              <a:t>chat show</a:t>
            </a:r>
            <a:endParaRPr lang="hr-HR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lika 2"/>
          <p:cNvPicPr/>
          <p:nvPr/>
        </p:nvPicPr>
        <p:blipFill>
          <a:blip r:embed="rId2"/>
          <a:stretch/>
        </p:blipFill>
        <p:spPr>
          <a:xfrm>
            <a:off x="0" y="0"/>
            <a:ext cx="12191760" cy="708840"/>
          </a:xfrm>
          <a:prstGeom prst="rect">
            <a:avLst/>
          </a:prstGeom>
          <a:ln w="0">
            <a:noFill/>
          </a:ln>
        </p:spPr>
      </p:pic>
      <p:pic>
        <p:nvPicPr>
          <p:cNvPr id="107" name="Slika 4"/>
          <p:cNvPicPr/>
          <p:nvPr/>
        </p:nvPicPr>
        <p:blipFill>
          <a:blip r:embed="rId3"/>
          <a:stretch/>
        </p:blipFill>
        <p:spPr>
          <a:xfrm>
            <a:off x="289800" y="1360800"/>
            <a:ext cx="11612160" cy="3171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lika 2"/>
          <p:cNvPicPr/>
          <p:nvPr/>
        </p:nvPicPr>
        <p:blipFill>
          <a:blip r:embed="rId2"/>
          <a:stretch/>
        </p:blipFill>
        <p:spPr>
          <a:xfrm>
            <a:off x="89640" y="761760"/>
            <a:ext cx="12012480" cy="5334480"/>
          </a:xfrm>
          <a:prstGeom prst="rect">
            <a:avLst/>
          </a:prstGeom>
          <a:ln w="0">
            <a:noFill/>
          </a:ln>
        </p:spPr>
      </p:pic>
      <p:pic>
        <p:nvPicPr>
          <p:cNvPr id="109" name="Slika 3"/>
          <p:cNvPicPr/>
          <p:nvPr/>
        </p:nvPicPr>
        <p:blipFill>
          <a:blip r:embed="rId3"/>
          <a:stretch/>
        </p:blipFill>
        <p:spPr>
          <a:xfrm>
            <a:off x="0" y="0"/>
            <a:ext cx="12191760" cy="708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5297</TotalTime>
  <Words>102</Words>
  <Application>Microsoft Office PowerPoint</Application>
  <PresentationFormat>Widescreen</PresentationFormat>
  <Paragraphs>35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StarSymbol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ZVONKA IVKOVIĆ</dc:creator>
  <dc:description/>
  <cp:lastModifiedBy>Sanja Ivoš</cp:lastModifiedBy>
  <cp:revision>440</cp:revision>
  <dcterms:created xsi:type="dcterms:W3CDTF">2021-09-01T06:25:32Z</dcterms:created>
  <dcterms:modified xsi:type="dcterms:W3CDTF">2023-01-26T12:50:23Z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Široki zaslon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18</vt:i4>
  </property>
</Properties>
</file>